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6"/>
  </p:notesMasterIdLst>
  <p:handoutMasterIdLst>
    <p:handoutMasterId r:id="rId17"/>
  </p:handoutMasterIdLst>
  <p:sldIdLst>
    <p:sldId id="345" r:id="rId2"/>
    <p:sldId id="364" r:id="rId3"/>
    <p:sldId id="365" r:id="rId4"/>
    <p:sldId id="366" r:id="rId5"/>
    <p:sldId id="367" r:id="rId6"/>
    <p:sldId id="351" r:id="rId7"/>
    <p:sldId id="361" r:id="rId8"/>
    <p:sldId id="368" r:id="rId9"/>
    <p:sldId id="370" r:id="rId10"/>
    <p:sldId id="373" r:id="rId11"/>
    <p:sldId id="374" r:id="rId12"/>
    <p:sldId id="372" r:id="rId13"/>
    <p:sldId id="363" r:id="rId14"/>
    <p:sldId id="371" r:id="rId1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4BAC99"/>
    <a:srgbClr val="F71CD3"/>
    <a:srgbClr val="C01CD3"/>
    <a:srgbClr val="C056D3"/>
    <a:srgbClr val="00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872" y="-1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6821C-4455-CE40-B97F-2027BB899CB2}" type="datetimeFigureOut">
              <a:rPr lang="en-US" smtClean="0"/>
              <a:t>11/14/14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C6E62-B1E3-D948-A33F-79BD48619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45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EAE05BE-3708-5940-BE29-734AFB944FF8}" type="datetimeFigureOut">
              <a:rPr lang="en-US"/>
              <a:pPr>
                <a:defRPr/>
              </a:pPr>
              <a:t>11/14/14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BCF69C6-9D81-9548-8F80-DEEDEA26E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929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CF69C6-9D81-9548-8F80-DEEDEA26EAD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19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th</a:t>
            </a:r>
            <a:r>
              <a:rPr lang="en-US" baseline="0" dirty="0" smtClean="0"/>
              <a:t>e words neutralization and agglutination.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CF69C6-9D81-9548-8F80-DEEDEA26EAD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81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en-US" b="0" u="non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114606-308B-6B4E-8D91-71B5D92A0CD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847D5-F7A9-354F-8435-79C37311C326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DBDB5-D9FF-FC43-9A2B-92EA9F59AA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38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3003C-2641-2247-B65E-12E122986E9D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481A2-A49B-F64C-A559-5793C8947D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47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77F01-1511-344E-B499-10BFAA1ECC05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87C48-BCA9-FB47-8ADD-C90FCEA0C8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0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AEE83-4855-8B4B-91B9-48BEB7469D73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D5EFD-B528-6641-AB6D-E22D20BE6C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21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E9E07-05B2-0440-993D-D8847AAA0AFB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4409A-BAD9-9B47-8CD6-B7848C9355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6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12497-9ED3-E644-B90E-87DE044FB5E6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B080D-95BB-2745-A13C-D4111489B0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03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CB8F9-CA51-0145-B800-8F91530CFA0B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B1318-1E6A-8441-A090-5AD8646F71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2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042AF-063C-DE46-AACA-B034838D78F0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879DD-5100-8C48-A16F-BDFF37164E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52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2CC4B-ABBB-7E44-B196-5FD86D97E12C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3FE35-17F9-3941-9838-FB5B12F322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9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A829D-00B4-F04B-96A6-3568A9A4B4B3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5BC92-163A-2D43-A288-327D1D5B95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59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1595C-B2E6-C34C-80C5-8BB02F70583F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850F9-4B13-834A-81C3-0C5B0CFDE3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D19A5F9-6F8E-1A40-8C2B-33F8F6D820AE}" type="datetimeFigureOut">
              <a:rPr lang="en-US" smtClean="0"/>
              <a:pPr>
                <a:defRPr/>
              </a:pPr>
              <a:t>11/14/14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EB3CAC3-DF0C-CB49-A959-BABE7A45B8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Gill Sans"/>
          <a:ea typeface="ＭＳ Ｐゴシック" pitchFamily="-110" charset="-128"/>
          <a:cs typeface="Gill San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154" y="2195218"/>
            <a:ext cx="4092035" cy="30808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94" y="17011"/>
            <a:ext cx="57476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3600" b="1" dirty="0">
                <a:latin typeface="Gill Sans" charset="0"/>
                <a:cs typeface="Gill Sans" charset="0"/>
              </a:rPr>
              <a:t>Infectious Diseases</a:t>
            </a:r>
          </a:p>
          <a:p>
            <a:pPr marL="0" lvl="1"/>
            <a:r>
              <a:rPr lang="en-US" sz="3600" b="1" dirty="0">
                <a:latin typeface="Gill Sans" charset="0"/>
                <a:cs typeface="Gill Sans" charset="0"/>
              </a:rPr>
              <a:t>Lesson </a:t>
            </a:r>
            <a:r>
              <a:rPr lang="en-US" sz="3600" b="1" dirty="0" smtClean="0">
                <a:latin typeface="Gill Sans" charset="0"/>
                <a:cs typeface="Gill Sans" charset="0"/>
              </a:rPr>
              <a:t>5.3</a:t>
            </a:r>
            <a:endParaRPr lang="en-US" sz="3600" b="1" dirty="0">
              <a:latin typeface="Gill Sans" charset="0"/>
              <a:cs typeface="Gill Sans" charset="0"/>
            </a:endParaRPr>
          </a:p>
          <a:p>
            <a:pPr marL="0" lvl="1" algn="ctr"/>
            <a:endParaRPr lang="en-US" sz="3600" b="1" dirty="0" smtClean="0">
              <a:latin typeface="Gill Sans"/>
              <a:cs typeface="Gill Sans"/>
            </a:endParaRPr>
          </a:p>
          <a:p>
            <a:pPr marL="0" lvl="1" algn="ctr"/>
            <a:endParaRPr lang="en-US" sz="3600" b="1" dirty="0" smtClean="0">
              <a:latin typeface="Gill Sans"/>
              <a:cs typeface="Gill Sans"/>
            </a:endParaRPr>
          </a:p>
          <a:p>
            <a:pPr algn="ctr"/>
            <a:endParaRPr lang="en-US" sz="3600" dirty="0">
              <a:latin typeface="Gill Sans"/>
              <a:cs typeface="Gill Sans"/>
            </a:endParaRPr>
          </a:p>
        </p:txBody>
      </p:sp>
      <p:pic>
        <p:nvPicPr>
          <p:cNvPr id="4" name="Picture 3" descr="Unknow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575" y="1526267"/>
            <a:ext cx="2565400" cy="23368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5" name="Picture 4" descr="images-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290" y="3167683"/>
            <a:ext cx="32639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20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19" y="274638"/>
            <a:ext cx="9120981" cy="1143000"/>
          </a:xfrm>
        </p:spPr>
        <p:txBody>
          <a:bodyPr/>
          <a:lstStyle/>
          <a:p>
            <a:r>
              <a:rPr lang="en-US" dirty="0"/>
              <a:t>Helper </a:t>
            </a:r>
            <a:r>
              <a:rPr lang="en-US" dirty="0" smtClean="0"/>
              <a:t>T cells </a:t>
            </a:r>
            <a:r>
              <a:rPr lang="en-US" dirty="0"/>
              <a:t>activate effector B cells and  T killer cells with cytokines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267" y="1786464"/>
            <a:ext cx="5791200" cy="4521200"/>
          </a:xfrm>
          <a:prstGeom prst="rect">
            <a:avLst/>
          </a:prstGeom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530600" y="4198935"/>
            <a:ext cx="8794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 smtClean="0"/>
              <a:t>Cytokines</a:t>
            </a:r>
            <a:endParaRPr lang="en-US" sz="1400" b="1" dirty="0"/>
          </a:p>
          <a:p>
            <a:pPr algn="l">
              <a:lnSpc>
                <a:spcPct val="90000"/>
              </a:lnSpc>
            </a:pPr>
            <a:r>
              <a:rPr lang="en-US" sz="1400" b="1" dirty="0" smtClean="0"/>
              <a:t>stimulate</a:t>
            </a:r>
            <a:endParaRPr lang="en-US" sz="1400" b="1" dirty="0"/>
          </a:p>
          <a:p>
            <a:pPr algn="l">
              <a:lnSpc>
                <a:spcPct val="90000"/>
              </a:lnSpc>
            </a:pPr>
            <a:r>
              <a:rPr lang="en-US" sz="1400" b="1" dirty="0"/>
              <a:t>cell division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2623080" y="3883023"/>
            <a:ext cx="465137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/>
              <a:t>Helper</a:t>
            </a:r>
          </a:p>
          <a:p>
            <a:pPr algn="l">
              <a:lnSpc>
                <a:spcPct val="90000"/>
              </a:lnSpc>
            </a:pPr>
            <a:r>
              <a:rPr lang="en-US" sz="1400" b="1" dirty="0"/>
              <a:t>T cell</a:t>
            </a:r>
          </a:p>
        </p:txBody>
      </p:sp>
      <p:sp>
        <p:nvSpPr>
          <p:cNvPr id="21" name="Text Box 44"/>
          <p:cNvSpPr txBox="1">
            <a:spLocks noChangeArrowheads="1"/>
          </p:cNvSpPr>
          <p:nvPr/>
        </p:nvSpPr>
        <p:spPr bwMode="auto">
          <a:xfrm>
            <a:off x="6657975" y="3791476"/>
            <a:ext cx="114300" cy="11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10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2" name="Text Box 45"/>
          <p:cNvSpPr txBox="1">
            <a:spLocks noChangeArrowheads="1"/>
          </p:cNvSpPr>
          <p:nvPr/>
        </p:nvSpPr>
        <p:spPr bwMode="auto">
          <a:xfrm>
            <a:off x="4567238" y="2438132"/>
            <a:ext cx="392112" cy="13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/>
              <a:t>B cell</a:t>
            </a:r>
          </a:p>
        </p:txBody>
      </p:sp>
      <p:sp>
        <p:nvSpPr>
          <p:cNvPr id="23" name="Text Box 46"/>
          <p:cNvSpPr txBox="1">
            <a:spLocks noChangeArrowheads="1"/>
          </p:cNvSpPr>
          <p:nvPr/>
        </p:nvSpPr>
        <p:spPr bwMode="auto">
          <a:xfrm>
            <a:off x="4625181" y="5231868"/>
            <a:ext cx="671513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/>
              <a:t>Cytotoxic</a:t>
            </a:r>
          </a:p>
          <a:p>
            <a:pPr algn="l">
              <a:lnSpc>
                <a:spcPct val="90000"/>
              </a:lnSpc>
            </a:pPr>
            <a:r>
              <a:rPr lang="en-US" sz="1400" b="1" dirty="0"/>
              <a:t>T cell</a:t>
            </a:r>
          </a:p>
        </p:txBody>
      </p:sp>
      <p:sp>
        <p:nvSpPr>
          <p:cNvPr id="24" name="Text Box 48"/>
          <p:cNvSpPr txBox="1">
            <a:spLocks noChangeArrowheads="1"/>
          </p:cNvSpPr>
          <p:nvPr/>
        </p:nvSpPr>
        <p:spPr bwMode="auto">
          <a:xfrm>
            <a:off x="4950542" y="3656010"/>
            <a:ext cx="11334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 smtClean="0"/>
              <a:t>Cytokines</a:t>
            </a:r>
            <a:endParaRPr lang="en-US" sz="1400" b="1" dirty="0"/>
          </a:p>
          <a:p>
            <a:pPr algn="l">
              <a:lnSpc>
                <a:spcPct val="90000"/>
              </a:lnSpc>
            </a:pPr>
            <a:r>
              <a:rPr lang="en-US" sz="1400" b="1" dirty="0" smtClean="0"/>
              <a:t>activate </a:t>
            </a:r>
            <a:r>
              <a:rPr lang="en-US" sz="1400" b="1" dirty="0"/>
              <a:t>B cells</a:t>
            </a:r>
          </a:p>
          <a:p>
            <a:pPr algn="l">
              <a:lnSpc>
                <a:spcPct val="90000"/>
              </a:lnSpc>
            </a:pPr>
            <a:r>
              <a:rPr lang="en-US" sz="1400" b="1" dirty="0"/>
              <a:t>and other T cells</a:t>
            </a:r>
          </a:p>
        </p:txBody>
      </p: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6084017" y="5046315"/>
            <a:ext cx="959721" cy="82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 smtClean="0"/>
              <a:t>Killing of infected host cells and memory</a:t>
            </a:r>
            <a:endParaRPr lang="en-US" sz="1400" b="1" dirty="0"/>
          </a:p>
        </p:txBody>
      </p:sp>
      <p:sp>
        <p:nvSpPr>
          <p:cNvPr id="26" name="Text Box 34"/>
          <p:cNvSpPr txBox="1">
            <a:spLocks noChangeArrowheads="1"/>
          </p:cNvSpPr>
          <p:nvPr/>
        </p:nvSpPr>
        <p:spPr bwMode="auto">
          <a:xfrm>
            <a:off x="6176963" y="2381776"/>
            <a:ext cx="866775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 smtClean="0"/>
              <a:t>Antibodies and B cell memory</a:t>
            </a:r>
            <a:endParaRPr lang="en-US" sz="1400" b="1" dirty="0"/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1921403" y="2712505"/>
            <a:ext cx="608012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/>
              <a:t>T cell</a:t>
            </a:r>
          </a:p>
          <a:p>
            <a:pPr algn="l">
              <a:lnSpc>
                <a:spcPct val="90000"/>
              </a:lnSpc>
            </a:pPr>
            <a:r>
              <a:rPr lang="en-US" sz="1400" b="1" dirty="0"/>
              <a:t>receptor</a:t>
            </a:r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2148415" y="3108320"/>
            <a:ext cx="1588" cy="6223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30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 Up</a:t>
            </a:r>
            <a:endParaRPr lang="en-US" dirty="0"/>
          </a:p>
        </p:txBody>
      </p:sp>
      <p:pic>
        <p:nvPicPr>
          <p:cNvPr id="4" name="Lesson 5.3_Immunit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2111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ea typeface="ＭＳ Ｐゴシック" charset="-128"/>
              </a:rPr>
              <a:t>Wrap U</a:t>
            </a:r>
            <a:r>
              <a:rPr lang="en-US" dirty="0" smtClean="0">
                <a:ea typeface="ＭＳ Ｐゴシック" charset="-128"/>
              </a:rPr>
              <a:t>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u="sng" dirty="0">
                <a:cs typeface="Calibri"/>
              </a:rPr>
              <a:t>B cells make antibodies:</a:t>
            </a:r>
          </a:p>
          <a:p>
            <a:pPr marL="1371600" lvl="2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u="sng" dirty="0">
                <a:cs typeface="Calibri"/>
              </a:rPr>
              <a:t>Clump</a:t>
            </a:r>
            <a:r>
              <a:rPr lang="en-US" sz="2800" dirty="0">
                <a:cs typeface="Calibri"/>
              </a:rPr>
              <a:t> the pathogens and </a:t>
            </a:r>
            <a:r>
              <a:rPr lang="en-US" sz="2800" u="sng" dirty="0">
                <a:cs typeface="Calibri"/>
              </a:rPr>
              <a:t>neutralize</a:t>
            </a:r>
            <a:r>
              <a:rPr lang="en-US" sz="2800" dirty="0">
                <a:cs typeface="Calibri"/>
              </a:rPr>
              <a:t> them.</a:t>
            </a:r>
          </a:p>
          <a:p>
            <a:pPr marL="1371600" lvl="2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u="sng" dirty="0">
                <a:cs typeface="Calibri"/>
              </a:rPr>
              <a:t>Increase phagocytosis </a:t>
            </a:r>
            <a:r>
              <a:rPr lang="en-US" sz="2800" dirty="0">
                <a:cs typeface="Calibri"/>
              </a:rPr>
              <a:t>of the pathogens.</a:t>
            </a:r>
          </a:p>
          <a:p>
            <a:pPr marL="1371600" lvl="2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dirty="0" smtClean="0">
                <a:cs typeface="Calibri"/>
              </a:rPr>
              <a:t>Enhance </a:t>
            </a:r>
            <a:r>
              <a:rPr lang="en-US" sz="2800" dirty="0">
                <a:cs typeface="Calibri"/>
              </a:rPr>
              <a:t>the </a:t>
            </a:r>
            <a:r>
              <a:rPr lang="en-US" sz="2800" dirty="0" smtClean="0">
                <a:cs typeface="Calibri"/>
              </a:rPr>
              <a:t>function </a:t>
            </a:r>
            <a:r>
              <a:rPr lang="en-US" sz="2800" dirty="0">
                <a:cs typeface="Calibri"/>
              </a:rPr>
              <a:t>of </a:t>
            </a:r>
            <a:r>
              <a:rPr lang="en-US" sz="2800" dirty="0" smtClean="0">
                <a:cs typeface="Calibri"/>
              </a:rPr>
              <a:t>the </a:t>
            </a:r>
            <a:r>
              <a:rPr lang="en-US" sz="2800" u="sng" dirty="0" smtClean="0">
                <a:cs typeface="Calibri"/>
              </a:rPr>
              <a:t>complement</a:t>
            </a:r>
            <a:r>
              <a:rPr lang="en-US" sz="2800" u="sng" dirty="0">
                <a:cs typeface="Calibri"/>
              </a:rPr>
              <a:t>.</a:t>
            </a:r>
          </a:p>
          <a:p>
            <a:pPr marL="571500" lvl="0" indent="-514350" fontAlgn="auto">
              <a:spcAft>
                <a:spcPts val="0"/>
              </a:spcAft>
              <a:defRPr/>
            </a:pPr>
            <a:endParaRPr lang="en-US" sz="2800" dirty="0">
              <a:cs typeface="Calibri"/>
            </a:endParaRPr>
          </a:p>
          <a:p>
            <a:pPr marL="571500" lvl="0" indent="-51435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u="sng" dirty="0">
                <a:cs typeface="Calibri"/>
              </a:rPr>
              <a:t>T cells:</a:t>
            </a:r>
          </a:p>
          <a:p>
            <a:pPr marL="1371600" lvl="2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u="sng" dirty="0" smtClean="0">
                <a:cs typeface="Calibri"/>
              </a:rPr>
              <a:t>Killer</a:t>
            </a:r>
            <a:r>
              <a:rPr lang="en-US" sz="2800" dirty="0" smtClean="0">
                <a:cs typeface="Calibri"/>
              </a:rPr>
              <a:t> </a:t>
            </a:r>
            <a:r>
              <a:rPr lang="en-US" sz="2800" dirty="0">
                <a:cs typeface="Calibri"/>
              </a:rPr>
              <a:t>T cells </a:t>
            </a:r>
            <a:r>
              <a:rPr lang="en-US" sz="2800" u="sng" dirty="0">
                <a:cs typeface="Calibri"/>
              </a:rPr>
              <a:t>kill</a:t>
            </a:r>
            <a:r>
              <a:rPr lang="en-US" sz="2800" dirty="0">
                <a:cs typeface="Calibri"/>
              </a:rPr>
              <a:t> infected host cells</a:t>
            </a:r>
            <a:r>
              <a:rPr lang="en-US" sz="2800" dirty="0" smtClean="0">
                <a:cs typeface="Calibri"/>
              </a:rPr>
              <a:t>.</a:t>
            </a:r>
          </a:p>
          <a:p>
            <a:pPr marL="1371600" lvl="2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800" u="sng" dirty="0">
                <a:cs typeface="Calibri"/>
              </a:rPr>
              <a:t>Helper</a:t>
            </a:r>
            <a:r>
              <a:rPr lang="en-US" sz="2800" dirty="0">
                <a:cs typeface="Calibri"/>
              </a:rPr>
              <a:t> T cells </a:t>
            </a:r>
            <a:r>
              <a:rPr lang="en-US" sz="2800" dirty="0" smtClean="0">
                <a:cs typeface="Calibri"/>
              </a:rPr>
              <a:t>help </a:t>
            </a:r>
            <a:r>
              <a:rPr lang="en-US" sz="2800" u="sng" dirty="0" smtClean="0">
                <a:cs typeface="Calibri"/>
              </a:rPr>
              <a:t>other </a:t>
            </a:r>
            <a:r>
              <a:rPr lang="en-US" sz="2800" u="sng" dirty="0">
                <a:cs typeface="Calibri"/>
              </a:rPr>
              <a:t>T </a:t>
            </a:r>
            <a:r>
              <a:rPr lang="en-US" sz="2800" u="sng" dirty="0" smtClean="0">
                <a:cs typeface="Calibri"/>
              </a:rPr>
              <a:t>cells </a:t>
            </a:r>
            <a:r>
              <a:rPr lang="en-US" sz="2800" dirty="0" smtClean="0">
                <a:cs typeface="Calibri"/>
              </a:rPr>
              <a:t>and </a:t>
            </a:r>
            <a:r>
              <a:rPr lang="en-US" sz="2800" u="sng" dirty="0" smtClean="0">
                <a:cs typeface="Calibri"/>
              </a:rPr>
              <a:t>B cells </a:t>
            </a:r>
            <a:r>
              <a:rPr lang="en-US" sz="2800" dirty="0">
                <a:cs typeface="Calibri"/>
              </a:rPr>
              <a:t>to function.</a:t>
            </a:r>
          </a:p>
          <a:p>
            <a:pPr marL="857250" lvl="2" indent="0" fontAlgn="auto">
              <a:spcAft>
                <a:spcPts val="0"/>
              </a:spcAft>
              <a:buNone/>
              <a:defRPr/>
            </a:pPr>
            <a:endParaRPr lang="en-US" sz="2800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163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8" descr="24_11_HelperTcellRoles-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8" y="1676400"/>
            <a:ext cx="854233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 Box 9"/>
          <p:cNvSpPr txBox="1">
            <a:spLocks noChangeArrowheads="1"/>
          </p:cNvSpPr>
          <p:nvPr/>
        </p:nvSpPr>
        <p:spPr bwMode="auto">
          <a:xfrm>
            <a:off x="338138" y="2692400"/>
            <a:ext cx="566737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/>
            <a:r>
              <a:rPr lang="en-US" sz="1100" b="1"/>
              <a:t>Microbe</a:t>
            </a:r>
          </a:p>
          <a:p>
            <a:pPr algn="l"/>
            <a:endParaRPr lang="en-US" sz="1100" b="1"/>
          </a:p>
        </p:txBody>
      </p:sp>
      <p:sp>
        <p:nvSpPr>
          <p:cNvPr id="54" name="Text Box 10"/>
          <p:cNvSpPr txBox="1">
            <a:spLocks noChangeArrowheads="1"/>
          </p:cNvSpPr>
          <p:nvPr/>
        </p:nvSpPr>
        <p:spPr bwMode="auto">
          <a:xfrm>
            <a:off x="1731963" y="2649538"/>
            <a:ext cx="828675" cy="16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/>
            <a:r>
              <a:rPr lang="en-US" sz="1100" b="1"/>
              <a:t>Macrophage</a:t>
            </a:r>
          </a:p>
        </p:txBody>
      </p:sp>
      <p:sp>
        <p:nvSpPr>
          <p:cNvPr id="55" name="Text Box 11"/>
          <p:cNvSpPr txBox="1">
            <a:spLocks noChangeArrowheads="1"/>
          </p:cNvSpPr>
          <p:nvPr/>
        </p:nvSpPr>
        <p:spPr bwMode="auto">
          <a:xfrm>
            <a:off x="1925638" y="4081463"/>
            <a:ext cx="793750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/>
            <a:r>
              <a:rPr lang="en-US" sz="1100" b="1"/>
              <a:t>Self protein</a:t>
            </a:r>
          </a:p>
        </p:txBody>
      </p:sp>
      <p:sp>
        <p:nvSpPr>
          <p:cNvPr id="56" name="Text Box 12"/>
          <p:cNvSpPr txBox="1">
            <a:spLocks noChangeArrowheads="1"/>
          </p:cNvSpPr>
          <p:nvPr/>
        </p:nvSpPr>
        <p:spPr bwMode="auto">
          <a:xfrm>
            <a:off x="3671888" y="2193925"/>
            <a:ext cx="79375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</a:pPr>
            <a:r>
              <a:rPr lang="en-US" sz="1100" b="1"/>
              <a:t>Self-nonself</a:t>
            </a:r>
          </a:p>
          <a:p>
            <a:pPr algn="l">
              <a:lnSpc>
                <a:spcPct val="90000"/>
              </a:lnSpc>
            </a:pPr>
            <a:r>
              <a:rPr lang="en-US" sz="1100" b="1"/>
              <a:t>complex</a:t>
            </a:r>
          </a:p>
        </p:txBody>
      </p:sp>
      <p:sp>
        <p:nvSpPr>
          <p:cNvPr id="57" name="Text Box 13"/>
          <p:cNvSpPr txBox="1">
            <a:spLocks noChangeArrowheads="1"/>
          </p:cNvSpPr>
          <p:nvPr/>
        </p:nvSpPr>
        <p:spPr bwMode="auto">
          <a:xfrm>
            <a:off x="4732338" y="2462213"/>
            <a:ext cx="608012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</a:pPr>
            <a:r>
              <a:rPr lang="en-US" sz="1100" b="1" dirty="0"/>
              <a:t>T cell</a:t>
            </a:r>
          </a:p>
          <a:p>
            <a:pPr algn="l">
              <a:lnSpc>
                <a:spcPct val="90000"/>
              </a:lnSpc>
            </a:pPr>
            <a:r>
              <a:rPr lang="en-US" sz="1100" b="1" dirty="0"/>
              <a:t>receptor</a:t>
            </a:r>
          </a:p>
        </p:txBody>
      </p:sp>
      <p:sp>
        <p:nvSpPr>
          <p:cNvPr id="58" name="Text Box 14"/>
          <p:cNvSpPr txBox="1">
            <a:spLocks noChangeArrowheads="1"/>
          </p:cNvSpPr>
          <p:nvPr/>
        </p:nvSpPr>
        <p:spPr bwMode="auto">
          <a:xfrm>
            <a:off x="5664200" y="2403475"/>
            <a:ext cx="8794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</a:pPr>
            <a:r>
              <a:rPr lang="en-US" sz="1100" b="1" dirty="0" smtClean="0"/>
              <a:t>Cytokines</a:t>
            </a:r>
            <a:endParaRPr lang="en-US" sz="1100" b="1" dirty="0"/>
          </a:p>
          <a:p>
            <a:pPr algn="l">
              <a:lnSpc>
                <a:spcPct val="90000"/>
              </a:lnSpc>
            </a:pPr>
            <a:r>
              <a:rPr lang="en-US" sz="1100" b="1" dirty="0" smtClean="0"/>
              <a:t>stimulate</a:t>
            </a:r>
            <a:endParaRPr lang="en-US" sz="1100" b="1" dirty="0"/>
          </a:p>
          <a:p>
            <a:pPr algn="l">
              <a:lnSpc>
                <a:spcPct val="90000"/>
              </a:lnSpc>
            </a:pPr>
            <a:r>
              <a:rPr lang="en-US" sz="1100" b="1" dirty="0"/>
              <a:t>cell division</a:t>
            </a:r>
          </a:p>
        </p:txBody>
      </p:sp>
      <p:sp>
        <p:nvSpPr>
          <p:cNvPr id="59" name="Text Box 15"/>
          <p:cNvSpPr txBox="1">
            <a:spLocks noChangeArrowheads="1"/>
          </p:cNvSpPr>
          <p:nvPr/>
        </p:nvSpPr>
        <p:spPr bwMode="auto">
          <a:xfrm>
            <a:off x="4203700" y="4416425"/>
            <a:ext cx="8794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</a:pPr>
            <a:r>
              <a:rPr lang="en-US" sz="1100" b="1" dirty="0" smtClean="0"/>
              <a:t>Cytokines</a:t>
            </a:r>
            <a:endParaRPr lang="en-US" sz="1100" b="1" dirty="0"/>
          </a:p>
          <a:p>
            <a:pPr algn="l">
              <a:lnSpc>
                <a:spcPct val="90000"/>
              </a:lnSpc>
            </a:pPr>
            <a:r>
              <a:rPr lang="en-US" sz="1100" b="1" dirty="0"/>
              <a:t>stimulates</a:t>
            </a:r>
          </a:p>
          <a:p>
            <a:pPr algn="l">
              <a:lnSpc>
                <a:spcPct val="90000"/>
              </a:lnSpc>
            </a:pPr>
            <a:r>
              <a:rPr lang="en-US" sz="1100" b="1" dirty="0"/>
              <a:t>helper T cell</a:t>
            </a:r>
          </a:p>
        </p:txBody>
      </p:sp>
      <p:sp>
        <p:nvSpPr>
          <p:cNvPr id="60" name="Text Box 18"/>
          <p:cNvSpPr txBox="1">
            <a:spLocks noChangeArrowheads="1"/>
          </p:cNvSpPr>
          <p:nvPr/>
        </p:nvSpPr>
        <p:spPr bwMode="auto">
          <a:xfrm>
            <a:off x="5281613" y="3306763"/>
            <a:ext cx="465137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</a:pPr>
            <a:r>
              <a:rPr lang="en-US" sz="1100" b="1"/>
              <a:t>Helper</a:t>
            </a:r>
          </a:p>
          <a:p>
            <a:pPr algn="l">
              <a:lnSpc>
                <a:spcPct val="90000"/>
              </a:lnSpc>
            </a:pPr>
            <a:r>
              <a:rPr lang="en-US" sz="1100" b="1"/>
              <a:t>T cell</a:t>
            </a:r>
          </a:p>
        </p:txBody>
      </p:sp>
      <p:sp>
        <p:nvSpPr>
          <p:cNvPr id="61" name="Text Box 19"/>
          <p:cNvSpPr txBox="1">
            <a:spLocks noChangeArrowheads="1"/>
          </p:cNvSpPr>
          <p:nvPr/>
        </p:nvSpPr>
        <p:spPr bwMode="auto">
          <a:xfrm>
            <a:off x="2728913" y="4338638"/>
            <a:ext cx="13112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/>
            <a:r>
              <a:rPr lang="en-US" sz="1100" b="1"/>
              <a:t>Antigen-presenting</a:t>
            </a:r>
          </a:p>
          <a:p>
            <a:pPr algn="l"/>
            <a:r>
              <a:rPr lang="en-US" sz="1100" b="1"/>
              <a:t>cell</a:t>
            </a:r>
          </a:p>
        </p:txBody>
      </p:sp>
      <p:sp>
        <p:nvSpPr>
          <p:cNvPr id="62" name="Text Box 20"/>
          <p:cNvSpPr txBox="1">
            <a:spLocks noChangeArrowheads="1"/>
          </p:cNvSpPr>
          <p:nvPr/>
        </p:nvSpPr>
        <p:spPr bwMode="auto">
          <a:xfrm>
            <a:off x="620713" y="4408488"/>
            <a:ext cx="144621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</a:pPr>
            <a:r>
              <a:rPr lang="en-US" sz="1100" b="1" dirty="0"/>
              <a:t>Antigen from microbe</a:t>
            </a:r>
          </a:p>
          <a:p>
            <a:pPr algn="l">
              <a:lnSpc>
                <a:spcPct val="90000"/>
              </a:lnSpc>
            </a:pPr>
            <a:r>
              <a:rPr lang="en-US" sz="1100" b="1" dirty="0"/>
              <a:t>(</a:t>
            </a:r>
            <a:r>
              <a:rPr lang="en-US" sz="1100" b="1" dirty="0" err="1"/>
              <a:t>nonself</a:t>
            </a:r>
            <a:r>
              <a:rPr lang="en-US" sz="1100" b="1" dirty="0"/>
              <a:t> molecule)</a:t>
            </a:r>
          </a:p>
        </p:txBody>
      </p:sp>
      <p:sp>
        <p:nvSpPr>
          <p:cNvPr id="63" name="Line 21"/>
          <p:cNvSpPr>
            <a:spLocks noChangeShapeType="1"/>
          </p:cNvSpPr>
          <p:nvPr/>
        </p:nvSpPr>
        <p:spPr bwMode="auto">
          <a:xfrm>
            <a:off x="569913" y="2852738"/>
            <a:ext cx="0" cy="17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Line 22"/>
          <p:cNvSpPr>
            <a:spLocks noChangeShapeType="1"/>
          </p:cNvSpPr>
          <p:nvPr/>
        </p:nvSpPr>
        <p:spPr bwMode="auto">
          <a:xfrm flipV="1">
            <a:off x="1328738" y="2760663"/>
            <a:ext cx="381000" cy="3889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Line 23"/>
          <p:cNvSpPr>
            <a:spLocks noChangeShapeType="1"/>
          </p:cNvSpPr>
          <p:nvPr/>
        </p:nvSpPr>
        <p:spPr bwMode="auto">
          <a:xfrm flipH="1">
            <a:off x="1262063" y="3522663"/>
            <a:ext cx="0" cy="889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Line 24"/>
          <p:cNvSpPr>
            <a:spLocks noChangeShapeType="1"/>
          </p:cNvSpPr>
          <p:nvPr/>
        </p:nvSpPr>
        <p:spPr bwMode="auto">
          <a:xfrm>
            <a:off x="1582738" y="3860800"/>
            <a:ext cx="320675" cy="3032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Line 25"/>
          <p:cNvSpPr>
            <a:spLocks noChangeShapeType="1"/>
          </p:cNvSpPr>
          <p:nvPr/>
        </p:nvSpPr>
        <p:spPr bwMode="auto">
          <a:xfrm flipH="1">
            <a:off x="3335338" y="4056063"/>
            <a:ext cx="136525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Line 28"/>
          <p:cNvSpPr>
            <a:spLocks noChangeShapeType="1"/>
          </p:cNvSpPr>
          <p:nvPr/>
        </p:nvSpPr>
        <p:spPr bwMode="auto">
          <a:xfrm>
            <a:off x="4959350" y="2773363"/>
            <a:ext cx="1588" cy="6223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AutoShape 29"/>
          <p:cNvSpPr>
            <a:spLocks/>
          </p:cNvSpPr>
          <p:nvPr/>
        </p:nvSpPr>
        <p:spPr bwMode="auto">
          <a:xfrm rot="5483256">
            <a:off x="3817938" y="2613025"/>
            <a:ext cx="133350" cy="311150"/>
          </a:xfrm>
          <a:prstGeom prst="leftBrace">
            <a:avLst>
              <a:gd name="adj1" fmla="val 19444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Line 30"/>
          <p:cNvSpPr>
            <a:spLocks noChangeShapeType="1"/>
          </p:cNvSpPr>
          <p:nvPr/>
        </p:nvSpPr>
        <p:spPr bwMode="auto">
          <a:xfrm>
            <a:off x="3887788" y="2497138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Oval 31"/>
          <p:cNvSpPr>
            <a:spLocks noChangeArrowheads="1"/>
          </p:cNvSpPr>
          <p:nvPr/>
        </p:nvSpPr>
        <p:spPr bwMode="auto">
          <a:xfrm>
            <a:off x="728138" y="3442225"/>
            <a:ext cx="146050" cy="142875"/>
          </a:xfrm>
          <a:prstGeom prst="ellipse">
            <a:avLst/>
          </a:prstGeom>
          <a:solidFill>
            <a:srgbClr val="EF1A23"/>
          </a:solidFill>
          <a:ln w="25400">
            <a:solidFill>
              <a:srgbClr val="EF1A23"/>
            </a:solidFill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EF1A23"/>
              </a:solidFill>
            </a:endParaRPr>
          </a:p>
        </p:txBody>
      </p:sp>
      <p:sp>
        <p:nvSpPr>
          <p:cNvPr id="72" name="Text Box 32"/>
          <p:cNvSpPr txBox="1">
            <a:spLocks noChangeArrowheads="1"/>
          </p:cNvSpPr>
          <p:nvPr/>
        </p:nvSpPr>
        <p:spPr bwMode="auto">
          <a:xfrm>
            <a:off x="740838" y="3453337"/>
            <a:ext cx="114300" cy="11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3" name="Oval 33"/>
          <p:cNvSpPr>
            <a:spLocks noChangeArrowheads="1"/>
          </p:cNvSpPr>
          <p:nvPr/>
        </p:nvSpPr>
        <p:spPr bwMode="auto">
          <a:xfrm>
            <a:off x="1605527" y="3294063"/>
            <a:ext cx="146050" cy="142875"/>
          </a:xfrm>
          <a:prstGeom prst="ellipse">
            <a:avLst/>
          </a:prstGeom>
          <a:solidFill>
            <a:srgbClr val="EF1A23"/>
          </a:solidFill>
          <a:ln w="25400">
            <a:solidFill>
              <a:srgbClr val="EF1A23"/>
            </a:solidFill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EF1A23"/>
              </a:solidFill>
            </a:endParaRPr>
          </a:p>
        </p:txBody>
      </p:sp>
      <p:sp>
        <p:nvSpPr>
          <p:cNvPr id="74" name="Oval 34"/>
          <p:cNvSpPr>
            <a:spLocks noChangeArrowheads="1"/>
          </p:cNvSpPr>
          <p:nvPr/>
        </p:nvSpPr>
        <p:spPr bwMode="auto">
          <a:xfrm>
            <a:off x="4232275" y="3140075"/>
            <a:ext cx="146050" cy="142875"/>
          </a:xfrm>
          <a:prstGeom prst="ellipse">
            <a:avLst/>
          </a:prstGeom>
          <a:solidFill>
            <a:srgbClr val="EF1A23"/>
          </a:solidFill>
          <a:ln w="25400">
            <a:solidFill>
              <a:srgbClr val="EF1A23"/>
            </a:solidFill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EF1A23"/>
              </a:solidFill>
            </a:endParaRPr>
          </a:p>
        </p:txBody>
      </p:sp>
      <p:sp>
        <p:nvSpPr>
          <p:cNvPr id="75" name="Oval 35"/>
          <p:cNvSpPr>
            <a:spLocks noChangeArrowheads="1"/>
          </p:cNvSpPr>
          <p:nvPr/>
        </p:nvSpPr>
        <p:spPr bwMode="auto">
          <a:xfrm>
            <a:off x="4772025" y="3605213"/>
            <a:ext cx="146050" cy="142875"/>
          </a:xfrm>
          <a:prstGeom prst="ellipse">
            <a:avLst/>
          </a:prstGeom>
          <a:solidFill>
            <a:srgbClr val="EF1A23"/>
          </a:solidFill>
          <a:ln w="25400">
            <a:solidFill>
              <a:srgbClr val="EF1A23"/>
            </a:solidFill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EF1A23"/>
              </a:solidFill>
            </a:endParaRPr>
          </a:p>
        </p:txBody>
      </p:sp>
      <p:sp>
        <p:nvSpPr>
          <p:cNvPr id="76" name="Oval 36"/>
          <p:cNvSpPr>
            <a:spLocks noChangeArrowheads="1"/>
          </p:cNvSpPr>
          <p:nvPr/>
        </p:nvSpPr>
        <p:spPr bwMode="auto">
          <a:xfrm>
            <a:off x="6076950" y="3106738"/>
            <a:ext cx="146050" cy="142875"/>
          </a:xfrm>
          <a:prstGeom prst="ellipse">
            <a:avLst/>
          </a:prstGeom>
          <a:solidFill>
            <a:srgbClr val="EF1A23"/>
          </a:solidFill>
          <a:ln w="25400">
            <a:solidFill>
              <a:srgbClr val="EF1A23"/>
            </a:solidFill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EF1A23"/>
              </a:solidFill>
            </a:endParaRPr>
          </a:p>
        </p:txBody>
      </p:sp>
      <p:sp>
        <p:nvSpPr>
          <p:cNvPr id="77" name="Oval 37"/>
          <p:cNvSpPr>
            <a:spLocks noChangeArrowheads="1"/>
          </p:cNvSpPr>
          <p:nvPr/>
        </p:nvSpPr>
        <p:spPr bwMode="auto">
          <a:xfrm>
            <a:off x="6637338" y="3079750"/>
            <a:ext cx="146050" cy="142875"/>
          </a:xfrm>
          <a:prstGeom prst="ellipse">
            <a:avLst/>
          </a:prstGeom>
          <a:solidFill>
            <a:srgbClr val="EF1A23"/>
          </a:solidFill>
          <a:ln w="25400">
            <a:solidFill>
              <a:srgbClr val="EF1A23"/>
            </a:solidFill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EF1A23"/>
              </a:solidFill>
            </a:endParaRPr>
          </a:p>
        </p:txBody>
      </p:sp>
      <p:sp>
        <p:nvSpPr>
          <p:cNvPr id="78" name="Oval 38"/>
          <p:cNvSpPr>
            <a:spLocks noChangeArrowheads="1"/>
          </p:cNvSpPr>
          <p:nvPr/>
        </p:nvSpPr>
        <p:spPr bwMode="auto">
          <a:xfrm>
            <a:off x="6637338" y="3592513"/>
            <a:ext cx="146050" cy="142875"/>
          </a:xfrm>
          <a:prstGeom prst="ellipse">
            <a:avLst/>
          </a:prstGeom>
          <a:solidFill>
            <a:srgbClr val="EF1A23"/>
          </a:solidFill>
          <a:ln w="25400">
            <a:solidFill>
              <a:srgbClr val="EF1A23"/>
            </a:solidFill>
            <a:round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EF1A23"/>
              </a:solidFill>
            </a:endParaRPr>
          </a:p>
        </p:txBody>
      </p:sp>
      <p:sp>
        <p:nvSpPr>
          <p:cNvPr id="79" name="Text Box 39"/>
          <p:cNvSpPr txBox="1">
            <a:spLocks noChangeArrowheads="1"/>
          </p:cNvSpPr>
          <p:nvPr/>
        </p:nvSpPr>
        <p:spPr bwMode="auto">
          <a:xfrm>
            <a:off x="1616640" y="3298825"/>
            <a:ext cx="114300" cy="11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0" name="Text Box 40"/>
          <p:cNvSpPr txBox="1">
            <a:spLocks noChangeArrowheads="1"/>
          </p:cNvSpPr>
          <p:nvPr/>
        </p:nvSpPr>
        <p:spPr bwMode="auto">
          <a:xfrm>
            <a:off x="4235450" y="3148013"/>
            <a:ext cx="114300" cy="11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1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1" name="Text Box 41"/>
          <p:cNvSpPr txBox="1">
            <a:spLocks noChangeArrowheads="1"/>
          </p:cNvSpPr>
          <p:nvPr/>
        </p:nvSpPr>
        <p:spPr bwMode="auto">
          <a:xfrm>
            <a:off x="4783138" y="3617913"/>
            <a:ext cx="114300" cy="11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1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2" name="Text Box 42"/>
          <p:cNvSpPr txBox="1">
            <a:spLocks noChangeArrowheads="1"/>
          </p:cNvSpPr>
          <p:nvPr/>
        </p:nvSpPr>
        <p:spPr bwMode="auto">
          <a:xfrm>
            <a:off x="6086475" y="3117850"/>
            <a:ext cx="114300" cy="11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1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83" name="Text Box 43"/>
          <p:cNvSpPr txBox="1">
            <a:spLocks noChangeArrowheads="1"/>
          </p:cNvSpPr>
          <p:nvPr/>
        </p:nvSpPr>
        <p:spPr bwMode="auto">
          <a:xfrm>
            <a:off x="6654800" y="3086100"/>
            <a:ext cx="114300" cy="11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10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84" name="Text Box 44"/>
          <p:cNvSpPr txBox="1">
            <a:spLocks noChangeArrowheads="1"/>
          </p:cNvSpPr>
          <p:nvPr/>
        </p:nvSpPr>
        <p:spPr bwMode="auto">
          <a:xfrm>
            <a:off x="6657975" y="3605213"/>
            <a:ext cx="114300" cy="11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en-US" sz="10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85" name="Text Box 45"/>
          <p:cNvSpPr txBox="1">
            <a:spLocks noChangeArrowheads="1"/>
          </p:cNvSpPr>
          <p:nvPr/>
        </p:nvSpPr>
        <p:spPr bwMode="auto">
          <a:xfrm>
            <a:off x="6777038" y="2185988"/>
            <a:ext cx="392112" cy="13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</a:pPr>
            <a:r>
              <a:rPr lang="en-US" sz="1100" b="1"/>
              <a:t>B cell</a:t>
            </a:r>
          </a:p>
        </p:txBody>
      </p:sp>
      <p:sp>
        <p:nvSpPr>
          <p:cNvPr id="86" name="Text Box 46"/>
          <p:cNvSpPr txBox="1">
            <a:spLocks noChangeArrowheads="1"/>
          </p:cNvSpPr>
          <p:nvPr/>
        </p:nvSpPr>
        <p:spPr bwMode="auto">
          <a:xfrm>
            <a:off x="6677025" y="4351338"/>
            <a:ext cx="671513" cy="28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</a:pPr>
            <a:r>
              <a:rPr lang="en-US" sz="1100" b="1"/>
              <a:t>Cytotoxic</a:t>
            </a:r>
          </a:p>
          <a:p>
            <a:pPr algn="l">
              <a:lnSpc>
                <a:spcPct val="90000"/>
              </a:lnSpc>
            </a:pPr>
            <a:r>
              <a:rPr lang="en-US" sz="1100" b="1"/>
              <a:t>T cell</a:t>
            </a:r>
          </a:p>
        </p:txBody>
      </p:sp>
      <p:sp>
        <p:nvSpPr>
          <p:cNvPr id="87" name="Text Box 48"/>
          <p:cNvSpPr txBox="1">
            <a:spLocks noChangeArrowheads="1"/>
          </p:cNvSpPr>
          <p:nvPr/>
        </p:nvSpPr>
        <p:spPr bwMode="auto">
          <a:xfrm>
            <a:off x="7043738" y="3165475"/>
            <a:ext cx="11334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</a:pPr>
            <a:r>
              <a:rPr lang="en-US" sz="1100" b="1" dirty="0" smtClean="0"/>
              <a:t>Cytokines</a:t>
            </a:r>
            <a:endParaRPr lang="en-US" sz="1100" b="1" dirty="0"/>
          </a:p>
          <a:p>
            <a:pPr algn="l">
              <a:lnSpc>
                <a:spcPct val="90000"/>
              </a:lnSpc>
            </a:pPr>
            <a:r>
              <a:rPr lang="en-US" sz="1100" b="1" dirty="0" smtClean="0"/>
              <a:t>activate </a:t>
            </a:r>
            <a:r>
              <a:rPr lang="en-US" sz="1100" b="1" dirty="0"/>
              <a:t>B cells</a:t>
            </a:r>
          </a:p>
          <a:p>
            <a:pPr algn="l">
              <a:lnSpc>
                <a:spcPct val="90000"/>
              </a:lnSpc>
            </a:pPr>
            <a:r>
              <a:rPr lang="en-US" sz="1100" b="1" dirty="0"/>
              <a:t>and other T cells</a:t>
            </a:r>
          </a:p>
        </p:txBody>
      </p:sp>
      <p:sp>
        <p:nvSpPr>
          <p:cNvPr id="88" name="Text Box 32"/>
          <p:cNvSpPr txBox="1">
            <a:spLocks noChangeArrowheads="1"/>
          </p:cNvSpPr>
          <p:nvPr/>
        </p:nvSpPr>
        <p:spPr bwMode="auto">
          <a:xfrm>
            <a:off x="7842250" y="4030664"/>
            <a:ext cx="959721" cy="82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</a:pPr>
            <a:r>
              <a:rPr lang="en-US" sz="1200" b="1" dirty="0" smtClean="0"/>
              <a:t>Killing of infected host cells and memory</a:t>
            </a:r>
            <a:endParaRPr lang="en-US" sz="1200" b="1" dirty="0"/>
          </a:p>
        </p:txBody>
      </p:sp>
      <p:sp>
        <p:nvSpPr>
          <p:cNvPr id="89" name="Text Box 34"/>
          <p:cNvSpPr txBox="1">
            <a:spLocks noChangeArrowheads="1"/>
          </p:cNvSpPr>
          <p:nvPr/>
        </p:nvSpPr>
        <p:spPr bwMode="auto">
          <a:xfrm>
            <a:off x="7870825" y="1900238"/>
            <a:ext cx="866775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</a:pPr>
            <a:r>
              <a:rPr lang="en-US" sz="1200" b="1" dirty="0" smtClean="0"/>
              <a:t>Antibodies and B cell memory</a:t>
            </a:r>
            <a:endParaRPr lang="en-US" sz="1200" b="1" dirty="0"/>
          </a:p>
        </p:txBody>
      </p:sp>
      <p:sp>
        <p:nvSpPr>
          <p:cNvPr id="90" name="TextBox 89"/>
          <p:cNvSpPr txBox="1"/>
          <p:nvPr/>
        </p:nvSpPr>
        <p:spPr>
          <a:xfrm>
            <a:off x="2749551" y="5583535"/>
            <a:ext cx="6122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The cytokines only enhance B and T cells function.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B and T cells still need an antigen to be activated!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876"/>
            <a:ext cx="8229600" cy="1143000"/>
          </a:xfrm>
        </p:spPr>
        <p:txBody>
          <a:bodyPr/>
          <a:lstStyle/>
          <a:p>
            <a:r>
              <a:rPr lang="en-US" dirty="0" smtClean="0"/>
              <a:t>Wrap Up:</a:t>
            </a:r>
            <a:br>
              <a:rPr lang="en-US" dirty="0" smtClean="0"/>
            </a:br>
            <a:r>
              <a:rPr lang="en-US" dirty="0" smtClean="0"/>
              <a:t>Putting </a:t>
            </a:r>
            <a:r>
              <a:rPr lang="en-US" dirty="0"/>
              <a:t>it all </a:t>
            </a:r>
            <a:r>
              <a:rPr lang="en-US" dirty="0" smtClean="0"/>
              <a:t>together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651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/>
      <p:bldP spid="73" grpId="0" animBg="1"/>
      <p:bldP spid="73" grpId="1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latin typeface="Calibri (body)"/>
                <a:cs typeface="Calibri (body)"/>
              </a:rPr>
              <a:t>Use the immune system and pathogen cards to review the major concepts from </a:t>
            </a:r>
            <a:r>
              <a:rPr lang="en-US" b="1" dirty="0" smtClean="0">
                <a:latin typeface="Calibri (body)"/>
                <a:cs typeface="Calibri (body)"/>
              </a:rPr>
              <a:t>today’s </a:t>
            </a:r>
            <a:r>
              <a:rPr lang="en-US" b="1" dirty="0">
                <a:latin typeface="Calibri (body)"/>
                <a:cs typeface="Calibri (body)"/>
              </a:rPr>
              <a:t>lesson in preparation for Lesson </a:t>
            </a:r>
            <a:r>
              <a:rPr lang="en-US" b="1" dirty="0" smtClean="0">
                <a:latin typeface="Calibri (body)"/>
                <a:cs typeface="Calibri (body)"/>
              </a:rPr>
              <a:t>5.4:</a:t>
            </a:r>
          </a:p>
          <a:p>
            <a:pPr marL="0" lvl="1" indent="0" fontAlgn="auto">
              <a:spcAft>
                <a:spcPts val="0"/>
              </a:spcAft>
              <a:buNone/>
              <a:defRPr/>
            </a:pPr>
            <a:r>
              <a:rPr lang="en-US" b="1">
                <a:latin typeface="Calibri (body)"/>
                <a:cs typeface="Calibri (body)"/>
              </a:rPr>
              <a:t> </a:t>
            </a:r>
            <a:r>
              <a:rPr lang="en-US" b="1" smtClean="0">
                <a:latin typeface="Calibri (body)"/>
                <a:cs typeface="Calibri (body)"/>
              </a:rPr>
              <a:t>   </a:t>
            </a:r>
            <a:r>
              <a:rPr lang="en-US" b="1" i="1" dirty="0">
                <a:latin typeface="Calibri (body)"/>
                <a:cs typeface="Calibri (body)"/>
              </a:rPr>
              <a:t>Putting it all together – a card game.</a:t>
            </a:r>
          </a:p>
          <a:p>
            <a:pPr marL="342900" lvl="1" indent="-342900" fontAlgn="auto">
              <a:spcAft>
                <a:spcPts val="0"/>
              </a:spcAft>
              <a:buFont typeface="Arial"/>
              <a:buChar char="•"/>
              <a:defRPr/>
            </a:pPr>
            <a:endParaRPr lang="en-US" sz="3000" b="1" dirty="0">
              <a:cs typeface="Calibri"/>
            </a:endParaRPr>
          </a:p>
          <a:p>
            <a:pPr marL="342900" lvl="1" indent="-34290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3200" b="1" dirty="0">
                <a:cs typeface="Calibri"/>
              </a:rPr>
              <a:t>Don’t forget to bring them to class next time!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122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" charset="0"/>
                <a:ea typeface="ＭＳ Ｐゴシック" charset="0"/>
              </a:rPr>
              <a:t>Lesson Objectives: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z="2400" b="1" dirty="0"/>
              <a:t>After finishing today’s lesson, you will be able to:</a:t>
            </a:r>
          </a:p>
          <a:p>
            <a:pPr>
              <a:buNone/>
              <a:defRPr/>
            </a:pPr>
            <a:endParaRPr lang="en-US" sz="2400" b="1" dirty="0"/>
          </a:p>
          <a:p>
            <a:pPr>
              <a:defRPr/>
            </a:pPr>
            <a:r>
              <a:rPr lang="en-US" sz="2400" b="1" dirty="0"/>
              <a:t>explain clonal expansion.</a:t>
            </a:r>
          </a:p>
          <a:p>
            <a:pPr marL="0" indent="0">
              <a:buNone/>
              <a:defRPr/>
            </a:pPr>
            <a:endParaRPr lang="en-US" sz="2400" b="1" dirty="0"/>
          </a:p>
          <a:p>
            <a:pPr>
              <a:defRPr/>
            </a:pPr>
            <a:r>
              <a:rPr lang="en-US" sz="2400" b="1" dirty="0"/>
              <a:t>describe the </a:t>
            </a:r>
            <a:r>
              <a:rPr lang="en-US" sz="2400" b="1" u="sng" dirty="0" smtClean="0"/>
              <a:t>three</a:t>
            </a:r>
            <a:r>
              <a:rPr lang="en-US" sz="2400" b="1" dirty="0" smtClean="0"/>
              <a:t> ways </a:t>
            </a:r>
            <a:r>
              <a:rPr lang="en-US" sz="2400" b="1" dirty="0"/>
              <a:t>antibodies inactivate pathogens.</a:t>
            </a:r>
          </a:p>
          <a:p>
            <a:pPr>
              <a:defRPr/>
            </a:pPr>
            <a:endParaRPr lang="en-US" sz="2400" b="1" dirty="0"/>
          </a:p>
          <a:p>
            <a:pPr>
              <a:defRPr/>
            </a:pPr>
            <a:r>
              <a:rPr lang="en-US" sz="2400" b="1" dirty="0" smtClean="0"/>
              <a:t>explain </a:t>
            </a:r>
            <a:r>
              <a:rPr lang="en-US" sz="2400" b="1" dirty="0"/>
              <a:t>T killer </a:t>
            </a:r>
            <a:r>
              <a:rPr lang="en-US" sz="2400" b="1" dirty="0" smtClean="0"/>
              <a:t>cells </a:t>
            </a:r>
            <a:r>
              <a:rPr lang="en-US" sz="2400" b="1" dirty="0"/>
              <a:t>responses.</a:t>
            </a:r>
          </a:p>
          <a:p>
            <a:pPr>
              <a:defRPr/>
            </a:pPr>
            <a:endParaRPr lang="en-US" sz="2400" b="1" dirty="0"/>
          </a:p>
          <a:p>
            <a:pPr>
              <a:defRPr/>
            </a:pPr>
            <a:r>
              <a:rPr lang="en-US" sz="2400" b="1" dirty="0"/>
              <a:t>explain </a:t>
            </a:r>
            <a:r>
              <a:rPr lang="en-US" sz="2400" b="1" dirty="0" smtClean="0"/>
              <a:t>T </a:t>
            </a:r>
            <a:r>
              <a:rPr lang="en-US" sz="2400" b="1" dirty="0"/>
              <a:t>helper cell responses.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4794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</a:t>
            </a:r>
            <a:r>
              <a:rPr lang="en-US" dirty="0" smtClean="0"/>
              <a:t>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534" y="1608667"/>
            <a:ext cx="8229600" cy="4525963"/>
          </a:xfrm>
        </p:spPr>
        <p:txBody>
          <a:bodyPr/>
          <a:lstStyle/>
          <a:p>
            <a:pPr marL="342900" lvl="2" indent="-342900"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sz="2800" b="1" dirty="0"/>
              <a:t>Have you ever felt clonal expansion</a:t>
            </a:r>
            <a:r>
              <a:rPr lang="en-US" sz="2800" b="1" dirty="0" smtClean="0"/>
              <a:t>? </a:t>
            </a:r>
          </a:p>
          <a:p>
            <a:pPr marL="457200" lvl="3" indent="0" fontAlgn="auto">
              <a:spcAft>
                <a:spcPts val="0"/>
              </a:spcAft>
              <a:buNone/>
              <a:defRPr/>
            </a:pPr>
            <a:r>
              <a:rPr lang="en-US" sz="2800" b="1" i="1" dirty="0" smtClean="0"/>
              <a:t>Hint: if you have a sore throat your doctor </a:t>
            </a:r>
          </a:p>
          <a:p>
            <a:pPr marL="457200" lvl="3" indent="0" fontAlgn="auto">
              <a:spcAft>
                <a:spcPts val="0"/>
              </a:spcAft>
              <a:buNone/>
              <a:defRPr/>
            </a:pPr>
            <a:r>
              <a:rPr lang="en-US" sz="2800" b="1" i="1" dirty="0" smtClean="0"/>
              <a:t>might feel your …</a:t>
            </a:r>
            <a:r>
              <a:rPr lang="en-US" sz="28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0782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/>
          <a:p>
            <a:pPr marL="342900" lvl="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a typeface="ＭＳ Ｐゴシック" charset="-128"/>
              </a:rPr>
              <a:t>Clonal expansion takes place in </a:t>
            </a:r>
            <a:r>
              <a:rPr lang="en-US" dirty="0" smtClean="0">
                <a:ea typeface="ＭＳ Ｐゴシック" charset="-128"/>
              </a:rPr>
              <a:t>the </a:t>
            </a:r>
            <a:r>
              <a:rPr lang="en-US" dirty="0">
                <a:ea typeface="ＭＳ Ｐゴシック" charset="-128"/>
              </a:rPr>
              <a:t>lymph </a:t>
            </a:r>
            <a:r>
              <a:rPr lang="en-US" dirty="0" smtClean="0">
                <a:ea typeface="ＭＳ Ｐゴシック" charset="-128"/>
              </a:rPr>
              <a:t>nodes</a:t>
            </a:r>
            <a:endParaRPr lang="en-US" dirty="0"/>
          </a:p>
        </p:txBody>
      </p:sp>
      <p:pic>
        <p:nvPicPr>
          <p:cNvPr id="4" name="Picture 4" descr="figure 1-7.jpg                                                 00002B9CArt                            BB1CF51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075" y="1417320"/>
            <a:ext cx="5334101" cy="5001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85555" y="1945715"/>
            <a:ext cx="1563008" cy="9279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14657" y="2590799"/>
            <a:ext cx="1058286" cy="433893"/>
          </a:xfrm>
          <a:prstGeom prst="rect">
            <a:avLst/>
          </a:prstGeom>
          <a:noFill/>
          <a:ln w="381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89857" y="5548013"/>
            <a:ext cx="353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This takes 10–12 days!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94292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/>
          <a:p>
            <a:pPr lvl="0"/>
            <a:r>
              <a:rPr lang="en-US" dirty="0" smtClean="0">
                <a:ea typeface="ＭＳ Ｐゴシック" charset="-128"/>
              </a:rPr>
              <a:t>Discussion: A clone of </a:t>
            </a:r>
            <a:r>
              <a:rPr lang="en-US" dirty="0">
                <a:ea typeface="ＭＳ Ｐゴシック" charset="-128"/>
              </a:rPr>
              <a:t>B cells responds </a:t>
            </a:r>
            <a:r>
              <a:rPr lang="en-US" dirty="0" smtClean="0">
                <a:ea typeface="ＭＳ Ｐゴシック" charset="-128"/>
              </a:rPr>
              <a:t>in </a:t>
            </a:r>
            <a:r>
              <a:rPr lang="en-US" u="sng" dirty="0" smtClean="0">
                <a:solidFill>
                  <a:srgbClr val="0000FF"/>
                </a:solidFill>
                <a:ea typeface="ＭＳ Ｐゴシック" charset="-128"/>
              </a:rPr>
              <a:t>two</a:t>
            </a:r>
            <a:r>
              <a:rPr lang="en-US" dirty="0" smtClean="0">
                <a:solidFill>
                  <a:srgbClr val="0000FF"/>
                </a:solidFill>
                <a:ea typeface="ＭＳ Ｐゴシック" charset="-128"/>
              </a:rPr>
              <a:t> </a:t>
            </a:r>
            <a:r>
              <a:rPr lang="en-US" dirty="0" smtClean="0">
                <a:ea typeface="ＭＳ Ｐゴシック" charset="-128"/>
              </a:rPr>
              <a:t>ways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67" y="1781718"/>
            <a:ext cx="6908800" cy="4597400"/>
          </a:xfrm>
          <a:prstGeom prst="rect">
            <a:avLst/>
          </a:prstGeom>
        </p:spPr>
      </p:pic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153523" y="3073367"/>
            <a:ext cx="3741143" cy="121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alibri"/>
                <a:cs typeface="Calibri"/>
              </a:rPr>
              <a:t>1) </a:t>
            </a:r>
            <a:r>
              <a:rPr lang="en-US" sz="2400" b="1" dirty="0" smtClean="0">
                <a:latin typeface="Calibri"/>
                <a:cs typeface="Calibri"/>
              </a:rPr>
              <a:t>They become </a:t>
            </a:r>
            <a:r>
              <a:rPr lang="en-US" sz="2400" b="1" u="sng" dirty="0" smtClean="0">
                <a:latin typeface="Calibri"/>
                <a:cs typeface="Calibri"/>
              </a:rPr>
              <a:t>effector</a:t>
            </a:r>
            <a:r>
              <a:rPr lang="en-US" sz="2400" b="1" dirty="0" smtClean="0">
                <a:latin typeface="Calibri"/>
                <a:cs typeface="Calibri"/>
              </a:rPr>
              <a:t> cells</a:t>
            </a:r>
            <a:r>
              <a:rPr lang="en-US" sz="2400" b="1" dirty="0">
                <a:latin typeface="Calibri"/>
                <a:cs typeface="Calibri"/>
              </a:rPr>
              <a:t> </a:t>
            </a:r>
            <a:r>
              <a:rPr lang="en-US" sz="2400" b="1" dirty="0" smtClean="0">
                <a:latin typeface="Calibri"/>
                <a:cs typeface="Calibri"/>
              </a:rPr>
              <a:t>and release </a:t>
            </a:r>
            <a:r>
              <a:rPr lang="en-US" sz="2400" b="1" u="sng" dirty="0" smtClean="0">
                <a:latin typeface="Calibri"/>
                <a:cs typeface="Calibri"/>
              </a:rPr>
              <a:t>antibodies</a:t>
            </a:r>
            <a:r>
              <a:rPr lang="en-US" sz="2400" b="1" dirty="0" smtClean="0">
                <a:latin typeface="Calibri"/>
                <a:cs typeface="Calibri"/>
              </a:rPr>
              <a:t> that stop microbes</a:t>
            </a:r>
            <a:endParaRPr lang="en-US" sz="2400" b="1" u="sng" dirty="0">
              <a:latin typeface="Calibri"/>
              <a:cs typeface="Calibri"/>
            </a:endParaRPr>
          </a:p>
          <a:p>
            <a:pPr algn="l"/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5672667" y="3106715"/>
            <a:ext cx="3420537" cy="237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alibri"/>
                <a:cs typeface="Calibri"/>
              </a:rPr>
              <a:t>2) </a:t>
            </a:r>
            <a:r>
              <a:rPr lang="en-US" sz="2400" b="1" dirty="0" smtClean="0">
                <a:latin typeface="Calibri"/>
                <a:cs typeface="Calibri"/>
              </a:rPr>
              <a:t>They become </a:t>
            </a:r>
            <a:r>
              <a:rPr lang="en-US" sz="2400" b="1" u="sng" dirty="0" smtClean="0">
                <a:latin typeface="Calibri"/>
                <a:cs typeface="Calibri"/>
              </a:rPr>
              <a:t>memory</a:t>
            </a:r>
            <a:r>
              <a:rPr lang="en-US" sz="2400" b="1" dirty="0" smtClean="0">
                <a:latin typeface="Calibri"/>
                <a:cs typeface="Calibri"/>
              </a:rPr>
              <a:t> cells and can wait for their pathogen for years</a:t>
            </a:r>
            <a:endParaRPr lang="en-US" sz="2400" b="1" dirty="0">
              <a:latin typeface="Calibri"/>
              <a:cs typeface="Calibri"/>
            </a:endParaRPr>
          </a:p>
          <a:p>
            <a:pPr algn="l"/>
            <a:endParaRPr lang="en-US" sz="2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3894666" y="5951536"/>
            <a:ext cx="5164667" cy="4408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</a:bodyPr>
          <a:lstStyle/>
          <a:p>
            <a:pPr algn="l"/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Memory B and T cells are the key to vaccination! </a:t>
            </a:r>
            <a:endParaRPr lang="en-US" sz="20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8578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721055" y="143120"/>
            <a:ext cx="7428587" cy="130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3600" b="1" dirty="0" smtClean="0">
                <a:latin typeface="Gill Sans"/>
                <a:ea typeface="ＭＳ Ｐゴシック" charset="-128"/>
                <a:cs typeface="Gill Sans"/>
              </a:rPr>
              <a:t>Antibodies stop infections in </a:t>
            </a:r>
            <a:r>
              <a:rPr lang="en-US" sz="3600" b="1" u="sng" dirty="0">
                <a:latin typeface="Gill Sans"/>
                <a:ea typeface="ＭＳ Ｐゴシック" charset="-128"/>
                <a:cs typeface="Gill Sans"/>
              </a:rPr>
              <a:t>t</a:t>
            </a:r>
            <a:r>
              <a:rPr lang="en-US" sz="3600" b="1" u="sng" dirty="0" smtClean="0">
                <a:latin typeface="Gill Sans"/>
                <a:ea typeface="ＭＳ Ｐゴシック" charset="-128"/>
                <a:cs typeface="Gill Sans"/>
              </a:rPr>
              <a:t>hree</a:t>
            </a:r>
            <a:r>
              <a:rPr lang="en-US" sz="3600" b="1" dirty="0" smtClean="0">
                <a:latin typeface="Gill Sans"/>
                <a:ea typeface="ＭＳ Ｐゴシック" charset="-128"/>
                <a:cs typeface="Gill Sans"/>
              </a:rPr>
              <a:t> main ways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/>
              <a:ea typeface="ＭＳ Ｐゴシック" charset="-128"/>
              <a:cs typeface="Gill Sans"/>
            </a:endParaRPr>
          </a:p>
        </p:txBody>
      </p:sp>
      <p:pic>
        <p:nvPicPr>
          <p:cNvPr id="7" name="Picture 6" descr="Anitbodies_functions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3" y="1297808"/>
            <a:ext cx="7400889" cy="51184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4143" y="2065866"/>
            <a:ext cx="392656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1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719395" y="2065866"/>
            <a:ext cx="392656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86863" y="2065865"/>
            <a:ext cx="392656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33058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8799"/>
            <a:ext cx="8229600" cy="5350933"/>
          </a:xfrm>
        </p:spPr>
        <p:txBody>
          <a:bodyPr/>
          <a:lstStyle/>
          <a:p>
            <a:r>
              <a:rPr lang="en-US" dirty="0" smtClean="0"/>
              <a:t>So far we have focused on B cells.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Now lets see how T cells recognize and respond to a pathogens!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33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 cells cannot ‘see’ a pathogen on their </a:t>
            </a:r>
            <a:r>
              <a:rPr lang="en-US" dirty="0" smtClean="0"/>
              <a:t>own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1632253"/>
            <a:ext cx="60116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 cells </a:t>
            </a:r>
            <a:r>
              <a:rPr lang="en-US" sz="2400" b="1" dirty="0"/>
              <a:t>need </a:t>
            </a:r>
            <a:r>
              <a:rPr lang="en-US" sz="2400" b="1" dirty="0" smtClean="0"/>
              <a:t>to be introduced to pathogens by</a:t>
            </a:r>
          </a:p>
          <a:p>
            <a:r>
              <a:rPr lang="en-US" sz="2400" b="1" dirty="0" smtClean="0"/>
              <a:t> antigen</a:t>
            </a:r>
            <a:r>
              <a:rPr lang="en-US" sz="2400" b="1" dirty="0"/>
              <a:t>-</a:t>
            </a:r>
            <a:r>
              <a:rPr lang="en-US" sz="2400" b="1" dirty="0" smtClean="0"/>
              <a:t>presenting cells.</a:t>
            </a:r>
          </a:p>
        </p:txBody>
      </p:sp>
      <p:pic>
        <p:nvPicPr>
          <p:cNvPr id="5" name="Picture 4" descr="Tcell_recognizes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33" y="2400120"/>
            <a:ext cx="5316812" cy="403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27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</p:spPr>
        <p:txBody>
          <a:bodyPr/>
          <a:lstStyle/>
          <a:p>
            <a:pPr lvl="0"/>
            <a:r>
              <a:rPr lang="en-US" dirty="0"/>
              <a:t>Killer </a:t>
            </a:r>
            <a:r>
              <a:rPr lang="en-US" dirty="0" smtClean="0"/>
              <a:t>T cells </a:t>
            </a:r>
            <a:r>
              <a:rPr lang="en-US" dirty="0"/>
              <a:t>kill infected host </a:t>
            </a:r>
            <a:r>
              <a:rPr lang="en-US" dirty="0" smtClean="0"/>
              <a:t>cells</a:t>
            </a:r>
            <a:endParaRPr lang="en-US" dirty="0"/>
          </a:p>
        </p:txBody>
      </p:sp>
      <p:pic>
        <p:nvPicPr>
          <p:cNvPr id="4" name="Picture 8" descr="24_12CytotoxicTcell_3-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463" y="1787693"/>
            <a:ext cx="854233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70080" y="2349312"/>
            <a:ext cx="3068419" cy="67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 smtClean="0">
                <a:latin typeface="Calibri"/>
                <a:cs typeface="Calibri"/>
              </a:rPr>
              <a:t>1. Killer T cell</a:t>
            </a:r>
            <a:r>
              <a:rPr lang="en-US" sz="1600" b="1" dirty="0">
                <a:latin typeface="Calibri"/>
                <a:cs typeface="Calibri"/>
              </a:rPr>
              <a:t>s</a:t>
            </a:r>
            <a:r>
              <a:rPr lang="en-US" sz="1600" b="1" dirty="0" smtClean="0">
                <a:latin typeface="Calibri"/>
                <a:cs typeface="Calibri"/>
              </a:rPr>
              <a:t> recognize the foreign antigen on the infected cell</a:t>
            </a:r>
            <a:endParaRPr lang="en-US" sz="1600" b="1" dirty="0">
              <a:latin typeface="Calibri"/>
              <a:cs typeface="Calibri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763713" y="4473280"/>
            <a:ext cx="955675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 smtClean="0">
                <a:latin typeface="Calibri"/>
                <a:cs typeface="Calibri"/>
              </a:rPr>
              <a:t>Killer </a:t>
            </a:r>
          </a:p>
          <a:p>
            <a:pPr algn="l">
              <a:lnSpc>
                <a:spcPct val="90000"/>
              </a:lnSpc>
            </a:pPr>
            <a:r>
              <a:rPr lang="en-US" sz="1600" b="1" dirty="0">
                <a:latin typeface="Calibri"/>
                <a:cs typeface="Calibri"/>
              </a:rPr>
              <a:t>T cell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301242" y="3672057"/>
            <a:ext cx="12350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latin typeface="Calibri"/>
                <a:cs typeface="Calibri"/>
              </a:rPr>
              <a:t>Infected cell</a:t>
            </a: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4335008" y="2357801"/>
            <a:ext cx="1797221" cy="98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 smtClean="0">
                <a:latin typeface="Calibri"/>
                <a:cs typeface="Calibri"/>
              </a:rPr>
              <a:t>2. Killer T cells release</a:t>
            </a:r>
          </a:p>
          <a:p>
            <a:pPr algn="l">
              <a:lnSpc>
                <a:spcPct val="90000"/>
              </a:lnSpc>
            </a:pPr>
            <a:r>
              <a:rPr lang="en-US" sz="1600" b="1" dirty="0" smtClean="0">
                <a:latin typeface="Calibri"/>
                <a:cs typeface="Calibri"/>
              </a:rPr>
              <a:t>Enzymes</a:t>
            </a:r>
            <a:endParaRPr lang="en-US" sz="1600" b="1" dirty="0">
              <a:latin typeface="Calibri"/>
              <a:cs typeface="Calibri"/>
            </a:endParaRPr>
          </a:p>
        </p:txBody>
      </p:sp>
      <p:sp>
        <p:nvSpPr>
          <p:cNvPr id="9" name="Text Box 29"/>
          <p:cNvSpPr txBox="1">
            <a:spLocks noChangeArrowheads="1"/>
          </p:cNvSpPr>
          <p:nvPr/>
        </p:nvSpPr>
        <p:spPr bwMode="auto">
          <a:xfrm>
            <a:off x="6705600" y="1868300"/>
            <a:ext cx="211137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 smtClean="0">
                <a:latin typeface="Calibri"/>
                <a:cs typeface="Calibri"/>
              </a:rPr>
              <a:t>3. These enzymes force the infected cell to commit suicide</a:t>
            </a:r>
            <a:endParaRPr lang="en-US" sz="1600" b="1" dirty="0">
              <a:latin typeface="Calibri"/>
              <a:cs typeface="Calibri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5247318" y="3450546"/>
            <a:ext cx="123507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 smtClean="0">
                <a:latin typeface="Calibri"/>
                <a:cs typeface="Calibri"/>
              </a:rPr>
              <a:t>enzymes</a:t>
            </a:r>
            <a:endParaRPr lang="en-US"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3244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Default Theme">
  <a:themeElements>
    <a:clrScheme name="Custom 1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68367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15646</TotalTime>
  <Words>463</Words>
  <Application>Microsoft Macintosh PowerPoint</Application>
  <PresentationFormat>On-screen Show (4:3)</PresentationFormat>
  <Paragraphs>113</Paragraphs>
  <Slides>14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Theme</vt:lpstr>
      <vt:lpstr>PowerPoint Presentation</vt:lpstr>
      <vt:lpstr>Lesson Objectives:</vt:lpstr>
      <vt:lpstr>Do Now</vt:lpstr>
      <vt:lpstr>Clonal expansion takes place in the lymph nodes</vt:lpstr>
      <vt:lpstr>Discussion: A clone of B cells responds in two ways </vt:lpstr>
      <vt:lpstr>PowerPoint Presentation</vt:lpstr>
      <vt:lpstr>So far we have focused on B cells.     Now lets see how T cells recognize and respond to a pathogens!</vt:lpstr>
      <vt:lpstr>T cells cannot ‘see’ a pathogen on their own</vt:lpstr>
      <vt:lpstr>Killer T cells kill infected host cells</vt:lpstr>
      <vt:lpstr>Helper T cells activate effector B cells and  T killer cells with cytokines</vt:lpstr>
      <vt:lpstr>Wrap Up</vt:lpstr>
      <vt:lpstr>Wrap Up</vt:lpstr>
      <vt:lpstr>Wrap Up: Putting it all together</vt:lpstr>
      <vt:lpstr>Homework</vt:lpstr>
    </vt:vector>
  </TitlesOfParts>
  <Company>tufts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 Infectious Diseases Module !</dc:title>
  <dc:creator>berri jacque</dc:creator>
  <cp:lastModifiedBy>Desislava</cp:lastModifiedBy>
  <cp:revision>132</cp:revision>
  <cp:lastPrinted>2014-08-05T21:41:33Z</cp:lastPrinted>
  <dcterms:created xsi:type="dcterms:W3CDTF">2014-02-28T16:37:15Z</dcterms:created>
  <dcterms:modified xsi:type="dcterms:W3CDTF">2014-11-14T20:28:38Z</dcterms:modified>
</cp:coreProperties>
</file>